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43739"/>
          <c:y val="0.0626689"/>
          <c:w val="0.920626"/>
          <c:h val="0.833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/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5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Sheet1!$A$2:$A$12</c:f>
              <c:strCach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strCache>
            </c:strRef>
          </c:cat>
          <c:val>
            <c:numRef>
              <c:f>Sheet1!$B$2:$B$12</c:f>
              <c:numCache>
                <c:ptCount val="11"/>
                <c:pt idx="0">
                  <c:v>80.000000</c:v>
                </c:pt>
                <c:pt idx="1">
                  <c:v>88.000000</c:v>
                </c:pt>
                <c:pt idx="2">
                  <c:v>93.000000</c:v>
                </c:pt>
                <c:pt idx="3">
                  <c:v>100.000000</c:v>
                </c:pt>
                <c:pt idx="4">
                  <c:v>105.000000</c:v>
                </c:pt>
                <c:pt idx="5">
                  <c:v>104.000000</c:v>
                </c:pt>
                <c:pt idx="6">
                  <c:v>104.000000</c:v>
                </c:pt>
                <c:pt idx="7">
                  <c:v>101.000000</c:v>
                </c:pt>
                <c:pt idx="8">
                  <c:v>97.000000</c:v>
                </c:pt>
                <c:pt idx="9">
                  <c:v>96.000000</c:v>
                </c:pt>
                <c:pt idx="10">
                  <c:v>98.000000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C5C5C5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5C5C5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C5C5C5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between"/>
        <c:majorUnit val="36.6667"/>
        <c:minorUnit val="18.3333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 Ducati motorcycle petrol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olikog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volikogu </a:t>
            </a:r>
          </a:p>
        </p:txBody>
      </p:sp>
      <p:sp>
        <p:nvSpPr>
          <p:cNvPr id="120" name="2023…"/>
          <p:cNvSpPr txBox="1"/>
          <p:nvPr>
            <p:ph type="subTitle" sz="half" idx="1"/>
          </p:nvPr>
        </p:nvSpPr>
        <p:spPr>
          <a:xfrm>
            <a:off x="673100" y="7416800"/>
            <a:ext cx="23050500" cy="487128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2023</a:t>
            </a:r>
          </a:p>
          <a:p>
            <a:pPr>
              <a:defRPr sz="5000"/>
            </a:pPr>
            <a:r>
              <a:t>Eesti Segakooride Liit</a:t>
            </a:r>
          </a:p>
          <a:p>
            <a:pPr>
              <a:defRPr sz="5000"/>
            </a:pPr>
            <a:r>
              <a:t>Eesti Teatri-ja Muusikamuuseumi Peeter Süda nimeline saal</a:t>
            </a:r>
          </a:p>
          <a:p>
            <a:pPr>
              <a:defRPr sz="5000"/>
            </a:pPr>
            <a:r>
              <a:t>Zoom keskkond </a:t>
            </a:r>
          </a:p>
        </p:txBody>
      </p:sp>
      <p:pic>
        <p:nvPicPr>
          <p:cNvPr id="121" name="Screenshot 2020-09-10 at 17.18.41.png" descr="Screenshot 2020-09-10 at 17.1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1493" y="940677"/>
            <a:ext cx="8126507" cy="4162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Vabariiklik 23.segakooride võistulaulmine…"/>
          <p:cNvSpPr txBox="1"/>
          <p:nvPr/>
        </p:nvSpPr>
        <p:spPr>
          <a:xfrm>
            <a:off x="11037355" y="1377949"/>
            <a:ext cx="10178803" cy="1096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Vabariiklik 23.segakooride võistulaulmine</a:t>
            </a:r>
          </a:p>
          <a:p>
            <a:pPr/>
            <a:r>
              <a:t> TULJAK Tartus</a:t>
            </a:r>
          </a:p>
          <a:p>
            <a:pPr/>
          </a:p>
          <a:p>
            <a:pPr/>
            <a:r>
              <a:t>Žürii:</a:t>
            </a:r>
          </a:p>
          <a:p>
            <a:pPr/>
            <a:r>
              <a:t>Rasmus Puur (esimees)</a:t>
            </a:r>
          </a:p>
          <a:p>
            <a:pPr/>
            <a:r>
              <a:t>Külli Lokko</a:t>
            </a:r>
          </a:p>
          <a:p>
            <a:pPr/>
            <a:r>
              <a:t>Eha Pärg</a:t>
            </a:r>
          </a:p>
          <a:p>
            <a:pPr/>
            <a:r>
              <a:t>Ene Üleoja</a:t>
            </a:r>
          </a:p>
          <a:p>
            <a:pPr/>
          </a:p>
          <a:p>
            <a:pPr/>
          </a:p>
          <a:p>
            <a:pPr/>
            <a:r>
              <a:t>A,B,C kategooriad</a:t>
            </a:r>
          </a:p>
          <a:p>
            <a:pPr/>
            <a:r>
              <a:t>Vokaalansamblid</a:t>
            </a:r>
          </a:p>
          <a:p>
            <a:pPr/>
            <a:r>
              <a:t>Avatud kategooria</a:t>
            </a:r>
          </a:p>
          <a:p>
            <a:pPr/>
          </a:p>
        </p:txBody>
      </p:sp>
      <p:pic>
        <p:nvPicPr>
          <p:cNvPr id="148" name="Screenshot 2023-04-21 at 11.24.51.png" descr="Screenshot 2023-04-21 at 11.2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046" y="2015911"/>
            <a:ext cx="7340601" cy="735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"/>
          <p:cNvSpPr txBox="1"/>
          <p:nvPr/>
        </p:nvSpPr>
        <p:spPr>
          <a:xfrm>
            <a:off x="16063256" y="5721350"/>
            <a:ext cx="12700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/>
          </a:p>
        </p:txBody>
      </p:sp>
      <p:pic>
        <p:nvPicPr>
          <p:cNvPr id="151" name="Screenshot 2023-04-21 at 11.24.51.png" descr="Screenshot 2023-04-21 at 11.2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17" y="1931174"/>
            <a:ext cx="9267958" cy="9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VATUD KATEGOORIA…"/>
          <p:cNvSpPr txBox="1"/>
          <p:nvPr/>
        </p:nvSpPr>
        <p:spPr>
          <a:xfrm>
            <a:off x="9629340" y="826419"/>
            <a:ext cx="13666518" cy="114935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AVATUD KATEGOORIA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 koht - Sütevaka noortekoor, dirigent Aire Luhaoja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III koht - Segakoor Rõõmusõõm, dirigendid Liisa Rahusoo ja Henri Käärik 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III koht - Biomeedikumi Segakoor, dirigent Liisa Rahusoo 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VOKAALANSAMBLID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 koht - Vox pUNT, dirigent Patrik Sebastian Unt 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"/>
          <p:cNvSpPr txBox="1"/>
          <p:nvPr/>
        </p:nvSpPr>
        <p:spPr>
          <a:xfrm>
            <a:off x="16063256" y="5721350"/>
            <a:ext cx="12700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/>
          </a:p>
        </p:txBody>
      </p:sp>
      <p:pic>
        <p:nvPicPr>
          <p:cNvPr id="155" name="Screenshot 2023-04-21 at 11.24.51.png" descr="Screenshot 2023-04-21 at 11.2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11" y="2015911"/>
            <a:ext cx="8496971" cy="851167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-KATEGOORIA…"/>
          <p:cNvSpPr txBox="1"/>
          <p:nvPr/>
        </p:nvSpPr>
        <p:spPr>
          <a:xfrm>
            <a:off x="9629340" y="191419"/>
            <a:ext cx="13666518" cy="127635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C-KATEGOORIA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 koht - Luuska lauluühing, dirigent Patrik Sebastian Unt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II koht - Kiili koor, dirigent Tuuli Metsoja</a:t>
            </a:r>
            <a:br/>
            <a:r>
              <a:t>III koht - Segakoor August07, dirigent Urve Uusberg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B-KATEGOORIA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 koht - I.N.T.A. segakoor, dirigent Inta Roost</a:t>
            </a:r>
            <a:br/>
            <a:r>
              <a:t>II koht - Eesti Rahvusringhäälingu segakoor,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dirigendid Hirvo Surva ja Mai Simson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III koht - Politsei- ja Piirivalveameti segakoor,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dirigent Roland Viilukas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"/>
          <p:cNvSpPr txBox="1"/>
          <p:nvPr/>
        </p:nvSpPr>
        <p:spPr>
          <a:xfrm>
            <a:off x="16063256" y="5721350"/>
            <a:ext cx="12700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/>
          </a:p>
        </p:txBody>
      </p:sp>
      <p:pic>
        <p:nvPicPr>
          <p:cNvPr id="159" name="Screenshot 2023-04-21 at 11.24.51.png" descr="Screenshot 2023-04-21 at 11.2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22" y="2015911"/>
            <a:ext cx="8965790" cy="8981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A-KATEGOORIA…"/>
          <p:cNvSpPr txBox="1"/>
          <p:nvPr/>
        </p:nvSpPr>
        <p:spPr>
          <a:xfrm>
            <a:off x="9658061" y="387350"/>
            <a:ext cx="13666517" cy="129413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A-KATEGOORIA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I koht - Eesti Noorte Segakoor, dirigent Silja Uhs</a:t>
            </a:r>
            <a:br/>
            <a:r>
              <a:t>II koht - Kammerkoor Helü, dirigent Küllike Joosing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ERIPREEMIAD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Hästi koostatud kava - Sütevaka noortekoor,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dirigent Aire Luhaoja</a:t>
            </a:r>
            <a:br/>
            <a:r>
              <a:t>Parim "Tuljak" - Vox pUNT,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dirigent Patrik Sebastian Unt</a:t>
            </a:r>
          </a:p>
          <a:p>
            <a:pPr>
              <a:defRPr>
                <a:solidFill>
                  <a:srgbClr val="FFFFFF"/>
                </a:solidFill>
              </a:defRPr>
            </a:pPr>
            <a:br/>
            <a:r>
              <a:t>Parim kohustusliku laulu esitus (Heino Lemmik/ Aleksander Suuman "Sügisetüüdid", III osa) - Eesti Noorte Segakoor, dirigent Silja Uhs</a:t>
            </a:r>
            <a:br/>
            <a:r>
              <a:t>Parim dirigent Inta Roost</a:t>
            </a:r>
            <a:br/>
            <a:r>
              <a:t>Parim dirigent Silja Uhs 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SLi volikogu…"/>
          <p:cNvSpPr txBox="1"/>
          <p:nvPr>
            <p:ph type="title"/>
          </p:nvPr>
        </p:nvSpPr>
        <p:spPr>
          <a:xfrm>
            <a:off x="1017750" y="5060254"/>
            <a:ext cx="23050501" cy="4559301"/>
          </a:xfrm>
          <a:prstGeom prst="rect">
            <a:avLst/>
          </a:prstGeom>
        </p:spPr>
        <p:txBody>
          <a:bodyPr/>
          <a:lstStyle/>
          <a:p>
            <a:pPr defTabSz="635634">
              <a:defRPr sz="7700"/>
            </a:pPr>
            <a:r>
              <a:t>ESLi volikogu </a:t>
            </a:r>
          </a:p>
          <a:p>
            <a:pPr defTabSz="635634">
              <a:defRPr sz="7700"/>
            </a:pPr>
            <a:r>
              <a:t>Zoom keskkonnas</a:t>
            </a:r>
          </a:p>
          <a:p>
            <a:pPr defTabSz="635634">
              <a:defRPr sz="7700"/>
            </a:pPr>
            <a:r>
              <a:t>30.04.2022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japlaneerimise koolitu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Ajaplaneerimise koolitus</a:t>
            </a:r>
          </a:p>
          <a:p>
            <a:pPr/>
            <a:r>
              <a:t>05/2021</a:t>
            </a:r>
          </a:p>
        </p:txBody>
      </p:sp>
      <p:sp>
        <p:nvSpPr>
          <p:cNvPr id="165" name="Psühholoog, Tallinna Ülikooli lektor Arno Baltin"/>
          <p:cNvSpPr txBox="1"/>
          <p:nvPr/>
        </p:nvSpPr>
        <p:spPr>
          <a:xfrm>
            <a:off x="6386053" y="8611437"/>
            <a:ext cx="1161189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Psühholoog, Tallinna Ülikooli lektor Arno Baltin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I lauljate suvekool haapsal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VII lauljate suvekool haapsalus</a:t>
            </a:r>
          </a:p>
        </p:txBody>
      </p:sp>
      <p:sp>
        <p:nvSpPr>
          <p:cNvPr id="168" name="20.-22.augustil 2021"/>
          <p:cNvSpPr txBox="1"/>
          <p:nvPr/>
        </p:nvSpPr>
        <p:spPr>
          <a:xfrm>
            <a:off x="4943445" y="8510268"/>
            <a:ext cx="507368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20.-22.augustil 2021</a:t>
            </a:r>
          </a:p>
        </p:txBody>
      </p:sp>
      <p:pic>
        <p:nvPicPr>
          <p:cNvPr id="169" name="Screenshot 2022-04-29 at 22.54.50.png" descr="Screenshot 2022-04-29 at 22.5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7094" y="5459320"/>
            <a:ext cx="9262802" cy="5619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KOORIVISIOON_fb event.jpg" descr="KOORIVISIOON_fb ev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519" y="1657384"/>
            <a:ext cx="18602962" cy="9731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 koorivisio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koorivisioon</a:t>
            </a:r>
          </a:p>
        </p:txBody>
      </p:sp>
      <p:sp>
        <p:nvSpPr>
          <p:cNvPr id="174" name="13 laulu, 10 koor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13 laulu, 10 koori</a:t>
            </a:r>
          </a:p>
          <a:p>
            <a:pPr/>
            <a:r>
              <a:t>Finaalkontserdil 10 laulu, 8 koori</a:t>
            </a:r>
          </a:p>
          <a:p>
            <a:pPr/>
            <a:r>
              <a:t>Žürii Celia Roose, Alo Ritsing, Urmas Lattikas, Andres Lemba</a:t>
            </a:r>
          </a:p>
          <a:p>
            <a:pPr/>
            <a:r>
              <a:t>Auhinnalised kohad ja eripreemiad</a:t>
            </a:r>
          </a:p>
          <a:p>
            <a:pPr marL="0" indent="0">
              <a:buSzTx/>
              <a:buNone/>
            </a:pPr>
            <a:r>
              <a:t>Järgmine KOORIVISIOON toimub 2023.aasta kevadel!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dvendi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Advendi-</a:t>
            </a:r>
          </a:p>
          <a:p>
            <a:pPr/>
            <a:r>
              <a:t>kontserdid</a:t>
            </a:r>
          </a:p>
        </p:txBody>
      </p:sp>
      <p:pic>
        <p:nvPicPr>
          <p:cNvPr id="177" name="A4 Tallinn + Kuressaare.jpg" descr="A4 Tallinn + Kuressaa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3183" y="974823"/>
            <a:ext cx="8425792" cy="1176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126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dvendi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Advendi-</a:t>
            </a:r>
          </a:p>
          <a:p>
            <a:pPr/>
            <a:r>
              <a:t>kontserdid</a:t>
            </a:r>
          </a:p>
        </p:txBody>
      </p:sp>
      <p:pic>
        <p:nvPicPr>
          <p:cNvPr id="180" name="A4 Kuressaare.jpg" descr="A4 Kuressaa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2164" y="972075"/>
            <a:ext cx="7787828" cy="10875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3-04-21 at 11.43.24.png" descr="Screenshot 2023-04-21 at 11.4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838" y="1036433"/>
            <a:ext cx="10744656" cy="10787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Eesti Segakooride Laulupäev…"/>
          <p:cNvSpPr txBox="1"/>
          <p:nvPr/>
        </p:nvSpPr>
        <p:spPr>
          <a:xfrm>
            <a:off x="13314047" y="1312063"/>
            <a:ext cx="8612387" cy="1023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/>
            <a:r>
              <a:t>Eesti Segakooride Laulupäev</a:t>
            </a:r>
          </a:p>
          <a:p>
            <a:pPr/>
            <a:r>
              <a:t>Pärnu Vallikäärus</a:t>
            </a:r>
          </a:p>
          <a:p>
            <a:pPr/>
          </a:p>
          <a:p>
            <a:pPr/>
            <a:r>
              <a:t>1500 lauljat</a:t>
            </a:r>
          </a:p>
          <a:p>
            <a:pPr/>
            <a:r>
              <a:t>62 koori</a:t>
            </a:r>
          </a:p>
          <a:p>
            <a:pPr/>
          </a:p>
          <a:p>
            <a:pPr/>
            <a:r>
              <a:t>ÜENSO orkester</a:t>
            </a:r>
          </a:p>
          <a:p>
            <a:pPr/>
            <a:r>
              <a:t>Tuurit-Tuurit tantsurühm Pärnust </a:t>
            </a:r>
          </a:p>
          <a:p>
            <a:pPr/>
            <a:r>
              <a:t>juhendaja Eneli Rüütli</a:t>
            </a:r>
          </a:p>
          <a:p>
            <a:pPr/>
          </a:p>
          <a:p>
            <a:pPr/>
            <a:r>
              <a:t>Lavastaja Reeda Kreen (Toots)</a:t>
            </a:r>
          </a:p>
          <a:p>
            <a:pPr/>
            <a:r>
              <a:t>Kunstiline juht Veronika Portsmuth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3-04-21 at 11.43.24.png" descr="Screenshot 2023-04-21 at 11.4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838" y="1036433"/>
            <a:ext cx="10744656" cy="10787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egakoorid Ühendkoorid                        Naiskoorid…"/>
          <p:cNvSpPr txBox="1"/>
          <p:nvPr/>
        </p:nvSpPr>
        <p:spPr>
          <a:xfrm>
            <a:off x="13267182" y="1312063"/>
            <a:ext cx="9577278" cy="102362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Segakoorid Ühendkoorid                        Naiskoorid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Pärnu iseseisvuse väljakul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Eesti lipu päeva tähistamine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Dirigendid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Taavi Esko, Patrik Sebastian Unt, Inta Roost, Eleri-Kristel Kuimet, Lauri Breede, Veronika Portsmuth, Saidi Tammeorg, Riho Leppoja, Elo Üleoja, Peeter Perens, Eve Paap, Mariell Aren ja Urve Uusberg.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shot 2023-04-21 at 12.34.19.png" descr="Screenshot 2023-04-21 at 12.3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337" y="659167"/>
            <a:ext cx="19155621" cy="1270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III lauljate suvekool haapsal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VIII lauljate suvekool haapsaluS</a:t>
            </a:r>
          </a:p>
        </p:txBody>
      </p:sp>
      <p:sp>
        <p:nvSpPr>
          <p:cNvPr id="191" name="Lükkus edasi 2023.augustisse"/>
          <p:cNvSpPr txBox="1"/>
          <p:nvPr/>
        </p:nvSpPr>
        <p:spPr>
          <a:xfrm>
            <a:off x="2913518" y="6068997"/>
            <a:ext cx="74102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Lükkus edasi 2023.augustisse </a:t>
            </a:r>
          </a:p>
        </p:txBody>
      </p:sp>
      <p:pic>
        <p:nvPicPr>
          <p:cNvPr id="192" name="Screenshot 2022-04-29 at 22.54.50.png" descr="Screenshot 2022-04-29 at 22.5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8253" y="4048430"/>
            <a:ext cx="9262802" cy="5619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ESL advent'22 plakat (Instagram Post (Square)).png" descr="ESL advent'22 plakat (Instagram Post (Square)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310" y="-1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SL advent'22 plakat (Instagram Post (Square)).png" descr="ESL advent'22 plakat (Instagram Post (Square)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434" y="7017815"/>
            <a:ext cx="2377773" cy="237777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allinna advendikontserdil osalesid: Aruküla Segakoor Spunk, dirigendid Tiina Tinn ja Maia-Reta Trampärk Eesti Panga kammerkoor, dirigent Peeter Perens Eesti politsei- ja piirivalveameti segakoor aKord, dirigent Roland Viilukas Kabala segakoor, dirigendi"/>
          <p:cNvSpPr txBox="1"/>
          <p:nvPr/>
        </p:nvSpPr>
        <p:spPr>
          <a:xfrm>
            <a:off x="372479" y="2316179"/>
            <a:ext cx="23639042" cy="971550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Tallinna advendikontserdil osalesid:</a:t>
            </a:r>
            <a:br/>
            <a:r>
              <a:t>Aruküla Segakoor Spunk, dirigendid Tiina Tinn ja Maia-Reta Trampärk Eesti Panga kammerkoor, dirigent Peeter Perens</a:t>
            </a:r>
            <a:br/>
            <a:r>
              <a:t>Eesti politsei- ja piirivalveameti segakoor aKord, dirigent Roland Viilukas Kabala segakoor, dirigendid Marike Uusjärv ja Anu Siniroht Kammerkoor SoLeMiJo, dirigent Nele Valdru</a:t>
            </a:r>
            <a:br/>
            <a:r>
              <a:t>Kiili koor, dirigent Tuuli Metsoja</a:t>
            </a:r>
            <a:br/>
            <a:r>
              <a:t>Laulukoor Tarbatu, dirigent Lauri Breede</a:t>
            </a:r>
            <a:br/>
            <a:r>
              <a:t>Luuska lauluühing, dirigent Patrik Sebastian Unt</a:t>
            </a:r>
            <a:br/>
            <a:r>
              <a:t>Maarja koor, dirigent Rita Kikajon</a:t>
            </a:r>
            <a:br/>
            <a:r>
              <a:t>Tabasalu kammerkoor, dirigent Mai Ainsalu</a:t>
            </a:r>
            <a:br/>
            <a:r>
              <a:t>Tallinna Saarlaste Segakoor, dirigent Helen Kivimägi</a:t>
            </a:r>
            <a:br/>
            <a:r>
              <a:t>Tallinna Tehnikakõrgkooli kammerkoor, dirigent Aleksandra Bekušev VHK Õpetajate ja Lapsevanemate segakoor, dirigent Ayaka Ueda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ESL advent'22 plakat (Instagram Post (Square)).png" descr="ESL advent'22 plakat (Instagram Post (Square)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96" y="785391"/>
            <a:ext cx="2377773" cy="23777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Advendikontserdil Kärdlas osalesid: Atsalama segakoor, dirigent Tiina Dammann August07, dirigendid Urve Uusberg ja Ele Andok I.N.T.A. segakoor, dirigent Inta Roost Kammerkoor Eysysla, dirigent Veikko Lehto Rakvere segakoor Viroonia, dirigendid Merje Kall"/>
          <p:cNvSpPr txBox="1"/>
          <p:nvPr/>
        </p:nvSpPr>
        <p:spPr>
          <a:xfrm>
            <a:off x="3818626" y="3821421"/>
            <a:ext cx="16746749" cy="6819901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Advendikontserdil Kärdlas osalesid:</a:t>
            </a:r>
            <a:br/>
            <a:r>
              <a:t>Atsalama segakoor, dirigent Tiina Dammann</a:t>
            </a:r>
            <a:br/>
            <a:r>
              <a:t>August07, dirigendid Urve Uusberg ja Ele Andok</a:t>
            </a:r>
            <a:br/>
            <a:r>
              <a:t>I.N.T.A. segakoor, dirigent Inta Roost</a:t>
            </a:r>
            <a:br/>
            <a:r>
              <a:t>Kammerkoor Eysysla, dirigent Veikko Lehto</a:t>
            </a:r>
            <a:br/>
            <a:r>
              <a:t>Rakvere segakoor Viroonia, dirigendid Merje Kallip ja Angela Sihver </a:t>
            </a:r>
          </a:p>
          <a:p>
            <a:pPr/>
            <a:r>
              <a:t>Segakoor Hannijöggi, dirigent Mariell Aren</a:t>
            </a:r>
            <a:br/>
            <a:r>
              <a:t>Sörve Maakoor, dirigent Anu Lepik</a:t>
            </a:r>
            <a:br/>
            <a:r>
              <a:t>VHK Õpetajate ja Lapsevanemate segakoor, dirigent Ayaka Ueda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juhatuse tö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juhatuse töö</a:t>
            </a:r>
          </a:p>
        </p:txBody>
      </p:sp>
      <p:sp>
        <p:nvSpPr>
          <p:cNvPr id="203" name="Koosolekud, välkkoosoleku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Koosolekud, välkkoosolekud</a:t>
            </a:r>
          </a:p>
          <a:p>
            <a:pPr marL="0" indent="0">
              <a:buSzTx/>
              <a:buNone/>
            </a:pPr>
            <a:r>
              <a:t>Arengukavast tulevate tegevuste kujundamine ja korraldamine</a:t>
            </a:r>
          </a:p>
          <a:p>
            <a:pPr marL="0" indent="0">
              <a:buSzTx/>
              <a:buNone/>
            </a:pPr>
            <a:r>
              <a:t>Arutelud ja riskianalüüs, kriisiolukordade lahendamine</a:t>
            </a:r>
          </a:p>
          <a:p>
            <a:pPr marL="0" indent="0">
              <a:buSzTx/>
              <a:buNone/>
            </a:pPr>
            <a:r>
              <a:t>Juhatuse esimehe ja tegevjuhi regulaarsed koosolekud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Uued väljakutsed:…"/>
          <p:cNvSpPr txBox="1"/>
          <p:nvPr/>
        </p:nvSpPr>
        <p:spPr>
          <a:xfrm>
            <a:off x="5756789" y="2101850"/>
            <a:ext cx="12870422" cy="951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Uued väljakutsed:</a:t>
            </a:r>
          </a:p>
          <a:p>
            <a:pPr/>
          </a:p>
          <a:p>
            <a:pPr/>
            <a:r>
              <a:t>ettearvamatu toetuste eraldamine</a:t>
            </a:r>
          </a:p>
          <a:p>
            <a:pPr/>
          </a:p>
          <a:p>
            <a:pPr/>
            <a:r>
              <a:t>sündmuste ettearvamatu tulemus</a:t>
            </a:r>
          </a:p>
          <a:p>
            <a:pPr/>
          </a:p>
          <a:p>
            <a:pPr/>
            <a:r>
              <a:t>eeldatavate osalejate tegelik osalus</a:t>
            </a:r>
          </a:p>
          <a:p>
            <a:pPr/>
          </a:p>
          <a:p>
            <a:pPr/>
            <a:r>
              <a:t>kiirreageerimine eriolukordades</a:t>
            </a:r>
          </a:p>
          <a:p>
            <a:pPr/>
          </a:p>
          <a:p>
            <a:pPr/>
            <a:r>
              <a:t>loovate lahenduste leidmine tegevuste toimumiseks</a:t>
            </a:r>
          </a:p>
          <a:p>
            <a:pPr/>
          </a:p>
          <a:p>
            <a:pPr/>
            <a:r>
              <a:t>stabiilne ja usaldusväärne organisatsioon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1. Juhataja ja protokollija valim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Juhataja ja protokollija valimine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ACEBOOK"/>
          <p:cNvSpPr txBox="1"/>
          <p:nvPr/>
        </p:nvSpPr>
        <p:spPr>
          <a:xfrm>
            <a:off x="4922469" y="1805264"/>
            <a:ext cx="321953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FACEBOOK</a:t>
            </a:r>
          </a:p>
        </p:txBody>
      </p:sp>
      <p:sp>
        <p:nvSpPr>
          <p:cNvPr id="208" name="583 meeldimist 2017…"/>
          <p:cNvSpPr txBox="1"/>
          <p:nvPr/>
        </p:nvSpPr>
        <p:spPr>
          <a:xfrm>
            <a:off x="8958640" y="1452116"/>
            <a:ext cx="611579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583 meeldimist 2017</a:t>
            </a:r>
          </a:p>
          <a:p>
            <a:pPr/>
            <a:r>
              <a:t>629 meeldimist 2018</a:t>
            </a:r>
          </a:p>
          <a:p>
            <a:pPr/>
            <a:r>
              <a:t>697 meeldimist 2019</a:t>
            </a:r>
          </a:p>
          <a:p>
            <a:pPr/>
            <a:r>
              <a:t>737 meeldimist 2020(1)</a:t>
            </a:r>
          </a:p>
          <a:p>
            <a:pPr/>
            <a:r>
              <a:t>828 meeldimist 2021</a:t>
            </a:r>
          </a:p>
          <a:p>
            <a:pPr/>
            <a:r>
              <a:t>981 meeldimist 2022</a:t>
            </a:r>
          </a:p>
        </p:txBody>
      </p:sp>
      <p:pic>
        <p:nvPicPr>
          <p:cNvPr id="209" name="Screenshot 2023-04-21 at 12.29.02.png" descr="Screenshot 2023-04-21 at 12.2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005" y="6004021"/>
            <a:ext cx="16277990" cy="7337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shot 2023-04-21 at 12.29.14.png" descr="Screenshot 2023-04-21 at 12.2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40" y="1223517"/>
            <a:ext cx="15931987" cy="11268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KODULE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KODULEHT</a:t>
            </a:r>
          </a:p>
          <a:p>
            <a:pPr/>
          </a:p>
          <a:p>
            <a:pPr/>
            <a:r>
              <a:t>www.segakoorideliit.ee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iina härma fo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miina härma fond</a:t>
            </a:r>
          </a:p>
        </p:txBody>
      </p:sp>
      <p:pic>
        <p:nvPicPr>
          <p:cNvPr id="216" name="Screen Shot 2019-04-28 at 10.39.26.jpg" descr="Screen Shot 2019-04-28 at 10.39.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1244" y="3359906"/>
            <a:ext cx="6024564" cy="9230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219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jandusaasta aruanne…"/>
          <p:cNvSpPr txBox="1"/>
          <p:nvPr>
            <p:ph type="body" idx="1"/>
          </p:nvPr>
        </p:nvSpPr>
        <p:spPr>
          <a:xfrm>
            <a:off x="666750" y="1939824"/>
            <a:ext cx="23050500" cy="88646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Majandusaasta aruanne</a:t>
            </a:r>
          </a:p>
          <a:p>
            <a:pPr marL="0" indent="0" algn="ctr">
              <a:buSzTx/>
              <a:buNone/>
            </a:pPr>
            <a:r>
              <a:t>Tegevusaruanne</a:t>
            </a:r>
          </a:p>
          <a:p>
            <a:pPr marL="0" indent="0" algn="ctr">
              <a:buSzTx/>
              <a:buNone/>
            </a:pPr>
            <a:r>
              <a:t>Revisjonikomisjoni aruanne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23-04-21 at 15.02.39.png" descr="Screenshot 2023-04-21 at 15.0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752" y="-49483"/>
            <a:ext cx="13540496" cy="1381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9248" y="-40331"/>
            <a:ext cx="12901377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2022.aasta majandusaruande, tegegvusaruande ja revisjonikomisjoni aruande kinnitam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9000"/>
            </a:lvl1pPr>
          </a:lstStyle>
          <a:p>
            <a:pPr/>
            <a:r>
              <a:t>2022.aasta majandusaruande, tegegvusaruande ja revisjonikomisjoni aruande kinnitamine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230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2. päevakorra kinnitam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päevakorra kinnitamine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visijonikomisjoni valimin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revisijonikomisjoni valimine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visionikomisj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revisionikomisjon</a:t>
            </a:r>
          </a:p>
        </p:txBody>
      </p:sp>
      <p:sp>
        <p:nvSpPr>
          <p:cNvPr id="2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238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JUHATUSE VALIM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JUHATUSE VALIMINE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JUHATUSE VALIMINE"/>
          <p:cNvSpPr txBox="1"/>
          <p:nvPr>
            <p:ph type="title"/>
          </p:nvPr>
        </p:nvSpPr>
        <p:spPr>
          <a:xfrm>
            <a:off x="666750" y="-109499"/>
            <a:ext cx="23050500" cy="4559301"/>
          </a:xfrm>
          <a:prstGeom prst="rect">
            <a:avLst/>
          </a:prstGeom>
        </p:spPr>
        <p:txBody>
          <a:bodyPr/>
          <a:lstStyle/>
          <a:p>
            <a:pPr/>
            <a:r>
              <a:t>JUHATUSE VALIMINE</a:t>
            </a:r>
          </a:p>
        </p:txBody>
      </p:sp>
      <p:sp>
        <p:nvSpPr>
          <p:cNvPr id="243" name="Kandidaadid:…"/>
          <p:cNvSpPr txBox="1"/>
          <p:nvPr/>
        </p:nvSpPr>
        <p:spPr>
          <a:xfrm>
            <a:off x="1206300" y="3463150"/>
            <a:ext cx="21359848" cy="1023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Kandidaadid:</a:t>
            </a:r>
          </a:p>
          <a:p>
            <a:pPr/>
          </a:p>
          <a:p>
            <a:pPr marL="833437" indent="-833437" algn="l">
              <a:buSzPct val="100000"/>
              <a:buAutoNum type="arabicPeriod" startAt="1"/>
            </a:pPr>
            <a:r>
              <a:t>Veronika Portsmuth</a:t>
            </a:r>
          </a:p>
          <a:p>
            <a:pPr marL="833437" indent="-833437" algn="l">
              <a:buSzPct val="100000"/>
              <a:buAutoNum type="arabicPeriod" startAt="1"/>
            </a:pPr>
            <a:r>
              <a:t>Jana Perens</a:t>
            </a:r>
          </a:p>
          <a:p>
            <a:pPr marL="833437" indent="-833437" algn="l">
              <a:buSzPct val="100000"/>
              <a:buAutoNum type="arabicPeriod" startAt="1"/>
            </a:pPr>
            <a:r>
              <a:t>Inta Roost</a:t>
            </a:r>
          </a:p>
          <a:p>
            <a:pPr marL="833437" indent="-833437" algn="l">
              <a:buSzPct val="100000"/>
              <a:buAutoNum type="arabicPeriod" startAt="1"/>
            </a:pPr>
            <a:r>
              <a:t>Urve Uusberg</a:t>
            </a:r>
          </a:p>
          <a:p>
            <a:pPr marL="833437" indent="-833437" algn="l">
              <a:buSzPct val="100000"/>
              <a:buAutoNum type="arabicPeriod" startAt="1"/>
            </a:pPr>
            <a:r>
              <a:t>Eve Paap</a:t>
            </a:r>
          </a:p>
          <a:p>
            <a:pPr marL="833437" indent="-833437" algn="l">
              <a:buSzPct val="100000"/>
              <a:buAutoNum type="arabicPeriod" startAt="1"/>
            </a:pPr>
            <a:r>
              <a:t>Jaanus Väljaots</a:t>
            </a:r>
          </a:p>
          <a:p>
            <a:pPr marL="833437" indent="-833437" algn="l">
              <a:buSzPct val="100000"/>
              <a:buAutoNum type="arabicPeriod" startAt="1"/>
            </a:pPr>
            <a:r>
              <a:t>Mihkel Putrinš</a:t>
            </a:r>
          </a:p>
          <a:p>
            <a:pPr marL="833437" indent="-833437" algn="l">
              <a:buSzPct val="100000"/>
              <a:buAutoNum type="arabicPeriod" startAt="1"/>
            </a:pPr>
            <a:r>
              <a:t>Liisa Rahusoo</a:t>
            </a:r>
          </a:p>
          <a:p>
            <a:pPr marL="833437" indent="-833437" algn="l">
              <a:buSzPct val="100000"/>
              <a:buAutoNum type="arabicPeriod" startAt="1"/>
            </a:pPr>
          </a:p>
          <a:p>
            <a:pPr marL="833437" indent="-833437" algn="l">
              <a:buSzPct val="100000"/>
              <a:buAutoNum type="arabicPeriod" startAt="10"/>
            </a:pP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ulevaste sündmuste üleva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Tulevaste sündmuste ülevaade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2023. aastaL TOIMU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aastaL TOIMUVAD SÜNDMUSED:</a:t>
            </a:r>
          </a:p>
        </p:txBody>
      </p:sp>
      <p:pic>
        <p:nvPicPr>
          <p:cNvPr id="248" name="Screenshot 2023-04-21 at 15.13.23.png" descr="Screenshot 2023-04-21 at 15.1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0918" y="3191716"/>
            <a:ext cx="15042164" cy="9355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esti Segakooride Liidu volikogu…"/>
          <p:cNvSpPr txBox="1"/>
          <p:nvPr/>
        </p:nvSpPr>
        <p:spPr>
          <a:xfrm>
            <a:off x="12214490" y="8019488"/>
            <a:ext cx="10639174" cy="37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200"/>
            </a:pPr>
            <a:r>
              <a:t>Eesti Segakooride Liidu volikogu</a:t>
            </a:r>
          </a:p>
          <a:p>
            <a:pPr>
              <a:defRPr sz="6200"/>
            </a:pPr>
          </a:p>
          <a:p>
            <a:pPr>
              <a:defRPr sz="6200"/>
            </a:pPr>
            <a:r>
              <a:t>22.04.2023</a:t>
            </a:r>
          </a:p>
        </p:txBody>
      </p:sp>
      <p:pic>
        <p:nvPicPr>
          <p:cNvPr id="251" name="Screenshot 2023-04-21 at 15.15.18.png" descr="Screenshot 2023-04-21 at 15.1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62" y="824714"/>
            <a:ext cx="5473701" cy="425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shot 2023-04-21 at 15.15.40.png" descr="Screenshot 2023-04-21 at 15.15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8597" y="7886138"/>
            <a:ext cx="6858001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23-04-21 at 15.15.49.png" descr="Screenshot 2023-04-21 at 15.15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5100" y="2166382"/>
            <a:ext cx="6273800" cy="478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Juhatuse suur 5-aastase tegevuskava maratonkoosolek…"/>
          <p:cNvSpPr txBox="1"/>
          <p:nvPr/>
        </p:nvSpPr>
        <p:spPr>
          <a:xfrm>
            <a:off x="6211833" y="4572986"/>
            <a:ext cx="10639174" cy="37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200"/>
            </a:pPr>
            <a:r>
              <a:t>Juhatuse suur 5-aastase tegevuskava maratonkoosolek</a:t>
            </a:r>
          </a:p>
          <a:p>
            <a:pPr>
              <a:defRPr sz="6200"/>
            </a:pPr>
            <a:r>
              <a:t>17.06.2023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2023. aastaL TOIMU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aastaL TOIMUVAD SÜNDMUSED:</a:t>
            </a:r>
          </a:p>
        </p:txBody>
      </p:sp>
      <p:pic>
        <p:nvPicPr>
          <p:cNvPr id="258" name="Screenshot 2023-04-21 at 21.56.20.png" descr="Screenshot 2023-04-21 at 21.56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4944" y="3736627"/>
            <a:ext cx="17795938" cy="237279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"/>
          <p:cNvSpPr txBox="1"/>
          <p:nvPr/>
        </p:nvSpPr>
        <p:spPr>
          <a:xfrm>
            <a:off x="11034051" y="6451532"/>
            <a:ext cx="1195785" cy="825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60" name="Millal ? – WRC Rally Estonia viimasel võistluspäeval, 23. juuli 2023. Päev algab hommikul…"/>
          <p:cNvSpPr txBox="1"/>
          <p:nvPr/>
        </p:nvSpPr>
        <p:spPr>
          <a:xfrm>
            <a:off x="103245" y="6744642"/>
            <a:ext cx="23057397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Millal ? – WRC Rally Estonia viimasel võistluspäeval, 23. juuli 2023. Päev algab hommikul</a:t>
            </a:r>
          </a:p>
          <a:p>
            <a:pPr/>
            <a:r>
              <a:t>vara, orienteeruvalt 7.00 ja kestab kuni kella 15.00 pealelõunal.</a:t>
            </a:r>
          </a:p>
          <a:p>
            <a:pPr/>
            <a:r>
              <a:t>• Kus? – Looduskaunis kohas Lõuna-Eestis, Leigo järve kaldal.</a:t>
            </a:r>
          </a:p>
          <a:p>
            <a:pPr/>
            <a:r>
              <a:t>• Miks? – See on üks kõige olulisemaid hetki kogu rallinädalavahetuse jooksul, mil punktikatse</a:t>
            </a:r>
          </a:p>
          <a:p>
            <a:pPr/>
            <a:r>
              <a:t>poodiumil autasustatakse WRC Rally Estonia võitjad.</a:t>
            </a:r>
          </a:p>
          <a:p>
            <a:pPr/>
            <a:r>
              <a:t>• Lisainfo – Kogu päeva jooksul on osalejatele tagatud toitlustus ning muu vajalik. Ühtlasi on</a:t>
            </a:r>
          </a:p>
          <a:p>
            <a:pPr/>
            <a:r>
              <a:t>kõigil ainulaadne võimalus saada osa nii rallimelust, kui pääseda ka ülemaailmsesse</a:t>
            </a:r>
          </a:p>
          <a:p>
            <a:pPr/>
            <a:r>
              <a:t>teleülekandesse.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133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2023. aastaL TOIMU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aastaL TOIMUVAD SÜNDMUSED:</a:t>
            </a:r>
          </a:p>
        </p:txBody>
      </p:sp>
      <p:sp>
        <p:nvSpPr>
          <p:cNvPr id="263" name="Text"/>
          <p:cNvSpPr txBox="1"/>
          <p:nvPr/>
        </p:nvSpPr>
        <p:spPr>
          <a:xfrm>
            <a:off x="11034051" y="6451532"/>
            <a:ext cx="1195785" cy="825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264" name="Leigo PA_2023.png" descr="Leigo PA_20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516" y="2978352"/>
            <a:ext cx="16824855" cy="8465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shot 2023-04-21 at 21.56.20.png" descr="Screenshot 2023-04-21 at 21.56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50837">
            <a:off x="1224517" y="4789941"/>
            <a:ext cx="8650886" cy="1153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2023. aastaL TOIMU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aastaL TOIMUVAD SÜNDMUSED:</a:t>
            </a:r>
          </a:p>
        </p:txBody>
      </p:sp>
      <p:sp>
        <p:nvSpPr>
          <p:cNvPr id="268" name="Eesti Segakooride Liidu Haapsalu suvekool…"/>
          <p:cNvSpPr txBox="1"/>
          <p:nvPr>
            <p:ph type="body" idx="1"/>
          </p:nvPr>
        </p:nvSpPr>
        <p:spPr>
          <a:xfrm>
            <a:off x="1456976" y="3835400"/>
            <a:ext cx="21482748" cy="8864600"/>
          </a:xfrm>
          <a:prstGeom prst="rect">
            <a:avLst/>
          </a:prstGeom>
          <a:ln w="25400">
            <a:solidFill>
              <a:srgbClr val="808785"/>
            </a:solidFill>
          </a:ln>
        </p:spPr>
        <p:txBody>
          <a:bodyPr/>
          <a:lstStyle/>
          <a:p>
            <a:pPr lvl="1" marL="0" indent="0" algn="ctr">
              <a:spcBef>
                <a:spcPts val="0"/>
              </a:spcBef>
              <a:buSzTx/>
              <a:buNone/>
              <a:defRPr sz="5000"/>
            </a:pPr>
            <a:r>
              <a:t>Eesti Segakooride Liidu Haapsalu suvekool </a:t>
            </a:r>
          </a:p>
          <a:p>
            <a:pPr lvl="1" marL="0" indent="0" algn="ctr">
              <a:spcBef>
                <a:spcPts val="0"/>
              </a:spcBef>
              <a:buSzTx/>
              <a:buNone/>
              <a:defRPr sz="5000"/>
            </a:pPr>
            <a:r>
              <a:t>18-20.august 2023</a:t>
            </a:r>
          </a:p>
          <a:p>
            <a:pPr marL="0" indent="0" algn="ctr">
              <a:spcBef>
                <a:spcPts val="0"/>
              </a:spcBef>
              <a:buSzTx/>
              <a:buNone/>
              <a:defRPr sz="5000"/>
            </a:pPr>
            <a:r>
              <a:t>teoseks on 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Ludwig van Beethoveni Missa C-duur </a:t>
            </a:r>
            <a:r>
              <a:t>(op. 86), mille kontsertettekanne solistide, koori ja sümfooniorkestriga toimub 20. augustil kell 18 Haapsalu Toomkirikus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 dirigent Paul Mägi</a:t>
            </a:r>
            <a:r>
              <a:t> juhatusel.</a:t>
            </a:r>
          </a:p>
          <a:p>
            <a:pPr marL="0" indent="0" algn="ctr">
              <a:spcBef>
                <a:spcPts val="0"/>
              </a:spcBef>
              <a:buSzTx/>
              <a:buNone/>
              <a:defRPr sz="5000"/>
            </a:pPr>
          </a:p>
          <a:p>
            <a:pPr marL="0" indent="0" algn="ctr">
              <a:spcBef>
                <a:spcPts val="0"/>
              </a:spcBef>
              <a:buSzTx/>
              <a:buNone/>
              <a:defRPr sz="5000"/>
            </a:pPr>
            <a:r>
              <a:t>Registreerimine on avatud 1. maini (k.a)!</a:t>
            </a:r>
          </a:p>
          <a:p>
            <a:pPr lvl="1" marL="0" indent="0" algn="ctr">
              <a:spcBef>
                <a:spcPts val="0"/>
              </a:spcBef>
              <a:buSzTx/>
              <a:buNone/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2023. aasta edasised kavandata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 edasised kavandatavad sündmused:</a:t>
            </a:r>
          </a:p>
        </p:txBody>
      </p:sp>
      <p:sp>
        <p:nvSpPr>
          <p:cNvPr id="271" name="Õppereis Pariisi 21-24.10.2023…"/>
          <p:cNvSpPr txBox="1"/>
          <p:nvPr>
            <p:ph type="body" idx="1"/>
          </p:nvPr>
        </p:nvSpPr>
        <p:spPr>
          <a:xfrm>
            <a:off x="673100" y="3835400"/>
            <a:ext cx="22090035" cy="8864600"/>
          </a:xfrm>
          <a:prstGeom prst="rect">
            <a:avLst/>
          </a:prstGeom>
          <a:ln w="25400">
            <a:solidFill>
              <a:srgbClr val="808785"/>
            </a:solidFill>
          </a:ln>
        </p:spPr>
        <p:txBody>
          <a:bodyPr/>
          <a:lstStyle/>
          <a:p>
            <a:pPr lvl="1" marL="0" indent="0">
              <a:spcBef>
                <a:spcPts val="0"/>
              </a:spcBef>
              <a:buSzTx/>
              <a:buNone/>
              <a:defRPr sz="5000"/>
            </a:pPr>
            <a:r>
              <a:t>Õppereis Pariisi 21-24.10.2023</a:t>
            </a: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  <a:r>
              <a:t>Kooriproovi külastus, prantsuse koorimuusika loeng, saatkonna külastus, ooperi/kontserdi külastus, linnaekskursioon</a:t>
            </a: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  <a:r>
              <a:t>Reisi maksumus ca 900.- /  950.-</a:t>
            </a: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</a:p>
          <a:p>
            <a:pPr lvl="1" marL="0" indent="0">
              <a:spcBef>
                <a:spcPts val="0"/>
              </a:spcBef>
              <a:buSzTx/>
              <a:buNone/>
              <a:defRPr sz="5000"/>
            </a:pPr>
            <a:r>
              <a:t>Omavalitsused, tööandjad, Kultuurkapital, eratoetajad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2023. aasta edasised kavandata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 edasised kavandatavad sündmused:</a:t>
            </a:r>
          </a:p>
        </p:txBody>
      </p:sp>
      <p:sp>
        <p:nvSpPr>
          <p:cNvPr id="274" name="ESLI ADVENDIKONTSERDID…"/>
          <p:cNvSpPr txBox="1"/>
          <p:nvPr>
            <p:ph type="body" sz="half" idx="1"/>
          </p:nvPr>
        </p:nvSpPr>
        <p:spPr>
          <a:xfrm>
            <a:off x="6673850" y="3634354"/>
            <a:ext cx="11049000" cy="8864601"/>
          </a:xfrm>
          <a:prstGeom prst="rect">
            <a:avLst/>
          </a:prstGeom>
        </p:spPr>
        <p:txBody>
          <a:bodyPr/>
          <a:lstStyle/>
          <a:p>
            <a:pPr lvl="1" marL="0" indent="0" algn="ctr">
              <a:buSzTx/>
              <a:buNone/>
            </a:pPr>
            <a:r>
              <a:t>ESLI ADVENDIKONTSERDID</a:t>
            </a:r>
          </a:p>
          <a:p>
            <a:pPr lvl="1" marL="0" indent="0" algn="ctr">
              <a:buSzTx/>
              <a:buNone/>
            </a:pPr>
            <a:r>
              <a:t>2.12.2023 TALLINNAS KAARLI KIRIKUS</a:t>
            </a:r>
          </a:p>
          <a:p>
            <a:pPr lvl="1" marL="0" indent="0" algn="ctr">
              <a:buSzTx/>
              <a:buNone/>
            </a:pPr>
            <a:r>
              <a:t>9.12.2023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2023. aasta edasised kavandatavad sündmused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2023. aasta edasised kavandatavad sündmused:</a:t>
            </a:r>
          </a:p>
        </p:txBody>
      </p:sp>
      <p:sp>
        <p:nvSpPr>
          <p:cNvPr id="277" name="Koostööprojekt SA Eesti Ajaloomuuseumi Teatri-ja Muusikamuuseumiga…"/>
          <p:cNvSpPr txBox="1"/>
          <p:nvPr>
            <p:ph type="body" idx="1"/>
          </p:nvPr>
        </p:nvSpPr>
        <p:spPr>
          <a:xfrm>
            <a:off x="203020" y="3404587"/>
            <a:ext cx="21969992" cy="8864601"/>
          </a:xfrm>
          <a:prstGeom prst="rect">
            <a:avLst/>
          </a:prstGeom>
        </p:spPr>
        <p:txBody>
          <a:bodyPr/>
          <a:lstStyle/>
          <a:p>
            <a:pPr lvl="1" marL="0" indent="0" algn="ctr">
              <a:buSzTx/>
              <a:buNone/>
            </a:pPr>
            <a:r>
              <a:t>Koostööprojekt SA Eesti Ajaloomuuseumi Teatri-ja Muusikamuuseumiga</a:t>
            </a:r>
          </a:p>
          <a:p>
            <a:pPr lvl="1" marL="0" indent="0" algn="ctr">
              <a:buSzTx/>
              <a:buNone/>
            </a:pPr>
            <a:r>
              <a:t>Eesti muusika käsikirjades olevate teoste noodigraafika ning esitus erinevate kooride (ka ühendatud kooride) esituses Eesti kontsertsaalides</a:t>
            </a:r>
          </a:p>
          <a:p>
            <a:pPr lvl="1" marL="0" indent="0" algn="ctr">
              <a:buSzTx/>
              <a:buNone/>
            </a:pPr>
            <a:r>
              <a:t>1 koostööprojekt hooajal 2023/2024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2024. aasta TEGEVU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2024. aasta TEGEVUS:</a:t>
            </a:r>
          </a:p>
        </p:txBody>
      </p:sp>
      <p:sp>
        <p:nvSpPr>
          <p:cNvPr id="280" name="KREEK 135 / HÄRMA 160 / ESL 30…"/>
          <p:cNvSpPr txBox="1"/>
          <p:nvPr>
            <p:ph type="body" idx="1"/>
          </p:nvPr>
        </p:nvSpPr>
        <p:spPr>
          <a:xfrm>
            <a:off x="673100" y="3835400"/>
            <a:ext cx="19320268" cy="8864600"/>
          </a:xfrm>
          <a:prstGeom prst="rect">
            <a:avLst/>
          </a:prstGeom>
        </p:spPr>
        <p:txBody>
          <a:bodyPr/>
          <a:lstStyle/>
          <a:p>
            <a:pPr lvl="1" marL="0" indent="0" defTabSz="586104">
              <a:spcBef>
                <a:spcPts val="3700"/>
              </a:spcBef>
              <a:buSzTx/>
              <a:buNone/>
              <a:defRPr i="1" sz="3691">
                <a:latin typeface="Gill Sans"/>
                <a:ea typeface="Gill Sans"/>
                <a:cs typeface="Gill Sans"/>
                <a:sym typeface="Gill Sans"/>
              </a:defRPr>
            </a:pPr>
            <a:r>
              <a:t>KREEK 135 / HÄRMA 160 / ESL 30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XXIV segakooride võistulaulmine Tuljak veebruar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ÕPPEPÄEV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VOLIKOGU aprill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R.Kangro Missa süütult hukkunud eestlastele / ESLi projektikoor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ESLi laulupäev Elvas (MIINA HÄRMA 160)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XI ESL HAAPSALU SUVEKOOL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ÕPPEREIS HISPAANIASSE</a:t>
            </a:r>
          </a:p>
          <a:p>
            <a:pPr lvl="1" marL="0" indent="0" defTabSz="586104">
              <a:spcBef>
                <a:spcPts val="3700"/>
              </a:spcBef>
              <a:buSzTx/>
              <a:buNone/>
              <a:defRPr sz="3691"/>
            </a:pPr>
            <a:r>
              <a:t>ADVENDIKONTSERDID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2025. aasta TEGEVU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2025. aasta TEGEVUS:</a:t>
            </a:r>
          </a:p>
        </p:txBody>
      </p:sp>
      <p:sp>
        <p:nvSpPr>
          <p:cNvPr id="283" name="LAULUPIDU!"/>
          <p:cNvSpPr txBox="1"/>
          <p:nvPr>
            <p:ph type="body" sz="half" idx="1"/>
          </p:nvPr>
        </p:nvSpPr>
        <p:spPr>
          <a:xfrm>
            <a:off x="6673850" y="2887611"/>
            <a:ext cx="11049000" cy="8864601"/>
          </a:xfrm>
          <a:prstGeom prst="rect">
            <a:avLst/>
          </a:prstGeom>
        </p:spPr>
        <p:txBody>
          <a:bodyPr/>
          <a:lstStyle/>
          <a:p>
            <a:pPr lvl="1" marL="0" indent="0" algn="ctr">
              <a:buSzTx/>
              <a:buNone/>
              <a:defRPr i="1" sz="14600">
                <a:latin typeface="Gill Sans"/>
                <a:ea typeface="Gill Sans"/>
                <a:cs typeface="Gill Sans"/>
                <a:sym typeface="Gill Sans"/>
              </a:defRPr>
            </a:pPr>
            <a:r>
              <a:t>LAULUPIDU!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286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uliikmed"/>
          <p:cNvSpPr txBox="1"/>
          <p:nvPr>
            <p:ph type="title"/>
          </p:nvPr>
        </p:nvSpPr>
        <p:spPr>
          <a:xfrm>
            <a:off x="666750" y="321314"/>
            <a:ext cx="23050500" cy="4559301"/>
          </a:xfrm>
          <a:prstGeom prst="rect">
            <a:avLst/>
          </a:prstGeom>
        </p:spPr>
        <p:txBody>
          <a:bodyPr/>
          <a:lstStyle/>
          <a:p>
            <a:pPr/>
            <a:r>
              <a:t>Auliikmed</a:t>
            </a:r>
          </a:p>
        </p:txBody>
      </p:sp>
      <p:sp>
        <p:nvSpPr>
          <p:cNvPr id="289" name="2021  Ene Üleoja, Olav Ehala…"/>
          <p:cNvSpPr txBox="1"/>
          <p:nvPr/>
        </p:nvSpPr>
        <p:spPr>
          <a:xfrm>
            <a:off x="6819331" y="5252999"/>
            <a:ext cx="1074533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2021  Ene Üleoja, Olav Ehala</a:t>
            </a:r>
          </a:p>
          <a:p>
            <a:pPr/>
          </a:p>
          <a:p>
            <a:pPr/>
            <a:r>
              <a:t>2020 Valli Ilvik</a:t>
            </a:r>
          </a:p>
          <a:p>
            <a:pPr/>
          </a:p>
          <a:p>
            <a:pPr/>
            <a:r>
              <a:t>2019 Ingrid Rüütel</a:t>
            </a:r>
          </a:p>
          <a:p>
            <a:pPr/>
          </a:p>
          <a:p>
            <a:pPr/>
            <a:r>
              <a:t>2018 Ester Mägi</a:t>
            </a:r>
          </a:p>
          <a:p>
            <a:pPr/>
          </a:p>
          <a:p>
            <a:pPr/>
            <a:r>
              <a:t>2017 Ants Üleoja (esimene auliige)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uliikme ettepan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auliikme ettepanek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gevusaruann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Tegevusaruanne</a:t>
            </a:r>
          </a:p>
          <a:p>
            <a:pPr/>
            <a:r>
              <a:t>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Kadri leppoja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Kadri leppoja</a:t>
            </a:r>
          </a:p>
          <a:p>
            <a:pPr/>
            <a:r>
              <a:t>Riho Leppoja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äevak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Päevakord</a:t>
            </a:r>
          </a:p>
        </p:txBody>
      </p:sp>
      <p:sp>
        <p:nvSpPr>
          <p:cNvPr id="296" name="Koosoleku juhataja ja protokollija valimine…"/>
          <p:cNvSpPr txBox="1"/>
          <p:nvPr>
            <p:ph type="body" idx="1"/>
          </p:nvPr>
        </p:nvSpPr>
        <p:spPr>
          <a:xfrm>
            <a:off x="666750" y="3375866"/>
            <a:ext cx="23050500" cy="9397283"/>
          </a:xfrm>
          <a:prstGeom prst="rect">
            <a:avLst/>
          </a:prstGeom>
        </p:spPr>
        <p:txBody>
          <a:bodyPr/>
          <a:lstStyle/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Koosoleku juhataja ja protokollija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Päevakorra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Ülevaade ESLi toimunud tegevustest aastal 2022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2022.aasta majandusaasta aruande, tegevusaruande ja revisjoni aruande kinnitamine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Revisjonikomisjoni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Juhatuse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Tulevaste sündmuste ülevaade 2023-2024(5)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Auliikme(te) valimine</a:t>
            </a:r>
          </a:p>
          <a:p>
            <a:pPr marL="597408" indent="-597408" defTabSz="462280">
              <a:spcBef>
                <a:spcPts val="3600"/>
              </a:spcBef>
              <a:buSzPct val="100000"/>
              <a:buAutoNum type="arabicPeriod" startAt="1"/>
              <a:defRPr sz="3584"/>
            </a:pPr>
            <a:r>
              <a:t>Kohapeal esitatud küsimused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Kohapeal algatatud küsim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Kohapeal algatatud küsimused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creenshot 2020-09-10 at 17.18.41.png" descr="Screenshot 2020-09-10 at 17.1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867" y="3679031"/>
            <a:ext cx="12412266" cy="635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itäh!…"/>
          <p:cNvSpPr/>
          <p:nvPr>
            <p:ph type="body" idx="22"/>
          </p:nvPr>
        </p:nvSpPr>
        <p:spPr>
          <a:xfrm>
            <a:off x="2374900" y="4394200"/>
            <a:ext cx="19621500" cy="3848101"/>
          </a:xfrm>
          <a:prstGeom prst="rect">
            <a:avLst/>
          </a:prstGeom>
        </p:spPr>
        <p:txBody>
          <a:bodyPr/>
          <a:lstStyle/>
          <a:p>
            <a:pPr/>
            <a:r>
              <a:t>Aitäh!</a:t>
            </a:r>
          </a:p>
          <a:p>
            <a:pPr/>
          </a:p>
          <a:p>
            <a:pPr lvl="1" marL="0" indent="0" algn="ctr">
              <a:spcBef>
                <a:spcPts val="0"/>
              </a:spcBef>
              <a:buSzTx/>
              <a:buNone/>
            </a:pPr>
            <a:r>
              <a:t>RÕÕMU KOORIDES LAULMISEST, NENDE JUHATAMISEST </a:t>
            </a:r>
          </a:p>
          <a:p>
            <a:pPr lvl="1" marL="0" indent="0" algn="ctr">
              <a:spcBef>
                <a:spcPts val="0"/>
              </a:spcBef>
              <a:buSzTx/>
              <a:buNone/>
            </a:pPr>
            <a:r>
              <a:t>JA MUUSIKAST!</a:t>
            </a:r>
          </a:p>
        </p:txBody>
      </p:sp>
      <p:pic>
        <p:nvPicPr>
          <p:cNvPr id="303" name="Screenshot 2020-09-10 at 17.18.41.png" descr="Screenshot 2020-09-10 at 17.18.41.png"/>
          <p:cNvPicPr>
            <a:picLocks noChangeAspect="1"/>
          </p:cNvPicPr>
          <p:nvPr/>
        </p:nvPicPr>
        <p:blipFill>
          <a:blip r:embed="rId2">
            <a:extLst/>
          </a:blip>
          <a:srcRect l="0" t="0" r="73015" b="0"/>
          <a:stretch>
            <a:fillRect/>
          </a:stretch>
        </p:blipFill>
        <p:spPr>
          <a:xfrm>
            <a:off x="1257697" y="1170242"/>
            <a:ext cx="2388833" cy="4534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2023"/>
          <p:cNvSpPr txBox="1"/>
          <p:nvPr/>
        </p:nvSpPr>
        <p:spPr>
          <a:xfrm>
            <a:off x="11160372" y="8709225"/>
            <a:ext cx="13843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</a:t>
            </a:r>
          </a:p>
        </p:txBody>
      </p:sp>
      <p:pic>
        <p:nvPicPr>
          <p:cNvPr id="306" name="Screenshot 2020-09-10 at 17.18.41.png" descr="Screenshot 2020-09-10 at 17.1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867" y="1691907"/>
            <a:ext cx="12412266" cy="635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022. aastal liikmeskooride arv"/>
          <p:cNvSpPr txBox="1"/>
          <p:nvPr>
            <p:ph type="title"/>
          </p:nvPr>
        </p:nvSpPr>
        <p:spPr>
          <a:xfrm>
            <a:off x="845425" y="-109499"/>
            <a:ext cx="23050501" cy="4559301"/>
          </a:xfrm>
          <a:prstGeom prst="rect">
            <a:avLst/>
          </a:prstGeom>
        </p:spPr>
        <p:txBody>
          <a:bodyPr/>
          <a:lstStyle/>
          <a:p>
            <a:pPr/>
            <a:r>
              <a:t>2022. aastal liikmeskooride arv</a:t>
            </a:r>
          </a:p>
        </p:txBody>
      </p:sp>
      <p:graphicFrame>
        <p:nvGraphicFramePr>
          <p:cNvPr id="140" name="2D Column Chart"/>
          <p:cNvGraphicFramePr/>
          <p:nvPr/>
        </p:nvGraphicFramePr>
        <p:xfrm>
          <a:off x="1173567" y="5065410"/>
          <a:ext cx="18840841" cy="749814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2022.aasta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2022.aastal</a:t>
            </a:r>
          </a:p>
          <a:p>
            <a:pPr/>
            <a:r>
              <a:t> lisandunud koorid:</a:t>
            </a:r>
          </a:p>
        </p:txBody>
      </p:sp>
      <p:sp>
        <p:nvSpPr>
          <p:cNvPr id="143" name="Lahkusid 3 koori (Eesti Noorte Segakoor, Hopneri kammerkoor, Meriko segakoo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642937">
              <a:spcBef>
                <a:spcPts val="0"/>
              </a:spcBef>
              <a:buSzTx/>
              <a:buNone/>
              <a:defRPr sz="4200">
                <a:solidFill>
                  <a:schemeClr val="accent6">
                    <a:satOff val="1848"/>
                    <a:lumOff val="-1526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</a:p>
          <a:p>
            <a:pPr marL="0" indent="0" algn="ctr" defTabSz="642937">
              <a:spcBef>
                <a:spcPts val="0"/>
              </a:spcBef>
              <a:buSzTx/>
              <a:buNone/>
              <a:defRPr sz="4200">
                <a:solidFill>
                  <a:schemeClr val="accent6">
                    <a:satOff val="1848"/>
                    <a:lumOff val="-1526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Lahkusid 3 koori (Eesti Noorte Segakoor, Hopneri kammerkoor, Meriko segakoor)</a:t>
            </a:r>
          </a:p>
          <a:p>
            <a:pPr marL="0" indent="0" algn="ctr" defTabSz="642937">
              <a:spcBef>
                <a:spcPts val="0"/>
              </a:spcBef>
              <a:buSzTx/>
              <a:buNone/>
              <a:defRPr sz="4200">
                <a:solidFill>
                  <a:schemeClr val="accent6">
                    <a:satOff val="1848"/>
                    <a:lumOff val="-1526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lisandus 1 koor:</a:t>
            </a:r>
          </a:p>
          <a:p>
            <a:pPr marL="0" indent="0" algn="ctr" defTabSz="642937">
              <a:spcBef>
                <a:spcPts val="0"/>
              </a:spcBef>
              <a:buSzTx/>
              <a:buNone/>
              <a:defRPr sz="4200">
                <a:solidFill>
                  <a:schemeClr val="accent6">
                    <a:satOff val="1848"/>
                    <a:lumOff val="-15262"/>
                  </a:scheme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kammerkoor Helin, dirigent Anneli Tarkmeel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esti SEGAKOORIDE LIIDU SÜNDMUSE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Eesti SEGAKOORIDE LIIDU SÜNDMUSED</a:t>
            </a:r>
          </a:p>
          <a:p>
            <a:pPr/>
            <a:r>
              <a:t>2022. aastaL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